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14"/>
  </p:notesMasterIdLst>
  <p:handoutMasterIdLst>
    <p:handoutMasterId r:id="rId15"/>
  </p:handoutMasterIdLst>
  <p:sldIdLst>
    <p:sldId id="256" r:id="rId5"/>
    <p:sldId id="277" r:id="rId6"/>
    <p:sldId id="298" r:id="rId7"/>
    <p:sldId id="289" r:id="rId8"/>
    <p:sldId id="262" r:id="rId9"/>
    <p:sldId id="295" r:id="rId10"/>
    <p:sldId id="296" r:id="rId11"/>
    <p:sldId id="270" r:id="rId12"/>
    <p:sldId id="29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09" autoAdjust="0"/>
  </p:normalViewPr>
  <p:slideViewPr>
    <p:cSldViewPr snapToGrid="0">
      <p:cViewPr varScale="1">
        <p:scale>
          <a:sx n="78" d="100"/>
          <a:sy n="78" d="100"/>
        </p:scale>
        <p:origin x="878" y="82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5/4/2026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5/4/2026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129698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261" y="5280763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38210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46070C-E825-43D0-99F4-8B4614131131}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A35437-CCDE-4D92-B879-F23B329C8EC3}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Date Placeholder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20XX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Pitch Deck</a:t>
            </a:r>
          </a:p>
        </p:txBody>
      </p:sp>
      <p:sp>
        <p:nvSpPr>
          <p:cNvPr id="38" name="Slide Number Placeholder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6988B2D-0240-4256-8268-4B9FF1E72363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EEAAE1-3D04-41C3-B2D2-B3BEF34C3B27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5756781-A599-0594-4502-A54BC85E8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199" y="2136775"/>
            <a:ext cx="10515599" cy="369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3248" y="5084524"/>
            <a:ext cx="2123743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92980" y="5099206"/>
            <a:ext cx="213575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83644" y="5099206"/>
            <a:ext cx="2123743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603525" y="5084524"/>
            <a:ext cx="2123742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8 Peo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 algn="l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7" name="Picture Placeholder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DC2540D-94C4-405B-8607-0CEDD6F54B9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10">
            <a:extLst>
              <a:ext uri="{FF2B5EF4-FFF2-40B4-BE49-F238E27FC236}">
                <a16:creationId xmlns:a16="http://schemas.microsoft.com/office/drawing/2014/main" id="{11C6EC54-ADFA-4CFF-9E9B-DC7E96C854C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05651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1B6DD41C-FCE2-4AC6-A235-2FF1B905DAA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30117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EB4C3DB-E51E-4479-90C2-DFE5DB4B248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82546"/>
            <a:ext cx="5111750" cy="152558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2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924175"/>
            <a:ext cx="3171825" cy="251936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8256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5823" y="6356350"/>
            <a:ext cx="1808712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64D564EB-CA78-42C6-AD76-3C4E7B3AE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CFFBB3A-BDCF-4878-8D04-E8BB9A050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697" r:id="rId6"/>
    <p:sldLayoutId id="2147483673" r:id="rId7"/>
    <p:sldLayoutId id="2147483676" r:id="rId8"/>
    <p:sldLayoutId id="2147483672" r:id="rId9"/>
    <p:sldLayoutId id="2147483699" r:id="rId10"/>
    <p:sldLayoutId id="2147483671" r:id="rId11"/>
    <p:sldLayoutId id="2147483700" r:id="rId12"/>
    <p:sldLayoutId id="2147483692" r:id="rId13"/>
    <p:sldLayoutId id="2147483681" r:id="rId14"/>
    <p:sldLayoutId id="2147483674" r:id="rId15"/>
    <p:sldLayoutId id="2147483675" r:id="rId16"/>
    <p:sldLayoutId id="2147483696" r:id="rId17"/>
    <p:sldLayoutId id="2147483677" r:id="rId18"/>
    <p:sldLayoutId id="2147483678" r:id="rId19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55226" y="4494184"/>
            <a:ext cx="5708420" cy="1122202"/>
          </a:xfrm>
        </p:spPr>
        <p:txBody>
          <a:bodyPr/>
          <a:lstStyle/>
          <a:p>
            <a:r>
              <a:rPr lang="en-US" dirty="0"/>
              <a:t>Birdseye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55226" y="5616386"/>
            <a:ext cx="6263148" cy="823742"/>
          </a:xfrm>
        </p:spPr>
        <p:txBody>
          <a:bodyPr>
            <a:normAutofit/>
          </a:bodyPr>
          <a:lstStyle/>
          <a:p>
            <a:r>
              <a:rPr lang="en-US" dirty="0"/>
              <a:t>Aaditya Sharma, Adam Eshaq, Bryce Pollak, Tamir Zharmagambetov</a:t>
            </a:r>
          </a:p>
        </p:txBody>
      </p:sp>
      <p:pic>
        <p:nvPicPr>
          <p:cNvPr id="1026" name="Picture 2" descr="Logopond - Logo, Brand &amp; Identity Inspiration (Bird + Eye)">
            <a:extLst>
              <a:ext uri="{FF2B5EF4-FFF2-40B4-BE49-F238E27FC236}">
                <a16:creationId xmlns:a16="http://schemas.microsoft.com/office/drawing/2014/main" id="{8207B81D-DBD9-2FCE-8E5B-447688C29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189" y="4494184"/>
            <a:ext cx="2618966" cy="209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031" y="1250736"/>
            <a:ext cx="3171825" cy="1325563"/>
          </a:xfrm>
        </p:spPr>
        <p:txBody>
          <a:bodyPr/>
          <a:lstStyle/>
          <a:p>
            <a:r>
              <a:rPr lang="en-US" dirty="0"/>
              <a:t>Birdseye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3EA69-4E0E-41BD-8095-A124225A26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031" y="2697945"/>
            <a:ext cx="3926759" cy="2778535"/>
          </a:xfrm>
        </p:spPr>
        <p:txBody>
          <a:bodyPr>
            <a:normAutofit/>
          </a:bodyPr>
          <a:lstStyle/>
          <a:p>
            <a:r>
              <a:rPr lang="en-US" dirty="0"/>
              <a:t>Dynamic Vision-Based Autonomous Rover Path Planning and Navigation in Real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Aaditya Sharma – Algorithm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Adam Eshaq – Hardware / Software Integration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Bryce Pollak – Algorithm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Tamir Zharmagambetov – Algorithm Development</a:t>
            </a:r>
          </a:p>
          <a:p>
            <a:endParaRPr lang="en-US" dirty="0"/>
          </a:p>
        </p:txBody>
      </p:sp>
      <p:pic>
        <p:nvPicPr>
          <p:cNvPr id="7" name="Picture 2" descr="Logopond - Logo, Brand &amp; Identity Inspiration (Bird + Eye)">
            <a:extLst>
              <a:ext uri="{FF2B5EF4-FFF2-40B4-BE49-F238E27FC236}">
                <a16:creationId xmlns:a16="http://schemas.microsoft.com/office/drawing/2014/main" id="{E054EF09-7B54-CCB5-F6F2-BEE2E037F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815" y="-160775"/>
            <a:ext cx="1764388" cy="141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DC10DF-802F-C3B6-0905-D72CD45949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96" b="89984" l="7557" r="89997">
                        <a14:foregroundMark x1="39014" y1="32686" x2="38238" y2="31114"/>
                        <a14:foregroundMark x1="39014" y1="33540" x2="34990" y2="33113"/>
                        <a14:foregroundMark x1="7557" y1="49457" x2="10145" y2="58929"/>
                        <a14:foregroundMark x1="10145" y1="58929" x2="10145" y2="58929"/>
                        <a14:foregroundMark x1="76566" y1="20924" x2="73137" y2="58463"/>
                        <a14:foregroundMark x1="73137" y1="58463" x2="84524" y2="63995"/>
                        <a14:foregroundMark x1="84524" y1="63995" x2="85313" y2="18323"/>
                        <a14:foregroundMark x1="85313" y1="18323" x2="78429" y2="18925"/>
                        <a14:foregroundMark x1="78429" y1="18925" x2="75142" y2="21797"/>
                        <a14:backgroundMark x1="62526" y1="61646" x2="55370" y2="63102"/>
                        <a14:backgroundMark x1="55370" y1="63102" x2="51592" y2="58385"/>
                        <a14:backgroundMark x1="51592" y1="58385" x2="38056" y2="65974"/>
                        <a14:backgroundMark x1="38056" y1="65974" x2="25259" y2="83793"/>
                        <a14:backgroundMark x1="25259" y1="83793" x2="18724" y2="83579"/>
                        <a14:backgroundMark x1="18724" y1="83579" x2="16240" y2="74146"/>
                        <a14:backgroundMark x1="16240" y1="74146" x2="16705" y2="66149"/>
                        <a14:backgroundMark x1="16705" y1="66149" x2="11995" y2="63742"/>
                        <a14:backgroundMark x1="11995" y1="63742" x2="8916" y2="71991"/>
                        <a14:backgroundMark x1="8916" y1="71991" x2="20031" y2="87655"/>
                        <a14:backgroundMark x1="20031" y1="87655" x2="51527" y2="79134"/>
                        <a14:backgroundMark x1="51527" y1="79134" x2="61581" y2="66887"/>
                        <a14:backgroundMark x1="61581" y1="66887" x2="60805" y2="61937"/>
                        <a14:backgroundMark x1="44837" y1="58346" x2="37914" y2="63548"/>
                        <a14:backgroundMark x1="37914" y1="63548" x2="29891" y2="76106"/>
                        <a14:backgroundMark x1="29891" y1="76106" x2="26294" y2="85113"/>
                        <a14:backgroundMark x1="26294" y1="85113" x2="14842" y2="80202"/>
                        <a14:backgroundMark x1="14842" y1="80202" x2="13587" y2="71196"/>
                        <a14:backgroundMark x1="13587" y1="71196" x2="17120" y2="64402"/>
                        <a14:backgroundMark x1="17120" y1="64402" x2="11504" y2="83637"/>
                        <a14:backgroundMark x1="11504" y1="83637" x2="31172" y2="86102"/>
                        <a14:backgroundMark x1="31172" y1="86102" x2="45807" y2="69565"/>
                        <a14:backgroundMark x1="45807" y1="69565" x2="45989" y2="59821"/>
                        <a14:backgroundMark x1="45989" y1="59821" x2="44746" y2="58346"/>
                        <a14:backgroundMark x1="6134" y1="24088" x2="12474" y2="24146"/>
                        <a14:backgroundMark x1="12474" y1="24146" x2="18646" y2="22943"/>
                        <a14:backgroundMark x1="18646" y1="22943" x2="8036" y2="20536"/>
                        <a14:backgroundMark x1="8036" y1="20536" x2="7376" y2="24379"/>
                        <a14:backgroundMark x1="13069" y1="63451" x2="16356" y2="58346"/>
                        <a14:backgroundMark x1="16356" y1="58346" x2="13173" y2="64266"/>
                        <a14:backgroundMark x1="29710" y1="74592" x2="35365" y2="65373"/>
                        <a14:backgroundMark x1="35365" y1="65373" x2="44009" y2="59336"/>
                        <a14:backgroundMark x1="44009" y1="59336" x2="40217" y2="73389"/>
                        <a14:backgroundMark x1="40217" y1="73389" x2="31121" y2="76417"/>
                        <a14:backgroundMark x1="31121" y1="76417" x2="30008" y2="74651"/>
                        <a14:backgroundMark x1="35714" y1="62189" x2="44591" y2="57861"/>
                        <a14:backgroundMark x1="44591" y1="57861" x2="37267" y2="62364"/>
                        <a14:backgroundMark x1="37267" y1="62364" x2="26773" y2="80590"/>
                        <a14:backgroundMark x1="26773" y1="80590" x2="44099" y2="588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82790" y="1683225"/>
            <a:ext cx="7211962" cy="480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26F4A-B065-2B98-35D9-7A417614D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F2FA0-3E30-3BB6-0D32-15A243E48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7509" y="2281133"/>
            <a:ext cx="5959824" cy="3023321"/>
          </a:xfrm>
        </p:spPr>
        <p:txBody>
          <a:bodyPr/>
          <a:lstStyle/>
          <a:p>
            <a:r>
              <a:rPr lang="en-US" i="1" dirty="0"/>
              <a:t>“All models are wrong, but some are useful”</a:t>
            </a:r>
            <a:br>
              <a:rPr lang="en-US" i="1" dirty="0"/>
            </a:br>
            <a:r>
              <a:rPr lang="en-US" i="1" dirty="0"/>
              <a:t>                  - George box</a:t>
            </a:r>
            <a:br>
              <a:rPr lang="en-US" i="1" dirty="0"/>
            </a:br>
            <a:endParaRPr lang="en-US" i="1" dirty="0"/>
          </a:p>
        </p:txBody>
      </p:sp>
      <p:pic>
        <p:nvPicPr>
          <p:cNvPr id="3" name="Picture 2" descr="Logopond - Logo, Brand &amp; Identity Inspiration (Bird + Eye)">
            <a:extLst>
              <a:ext uri="{FF2B5EF4-FFF2-40B4-BE49-F238E27FC236}">
                <a16:creationId xmlns:a16="http://schemas.microsoft.com/office/drawing/2014/main" id="{A561408E-64E4-861A-B738-A60A71E0C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815" y="-160775"/>
            <a:ext cx="1764388" cy="141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7419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139440" cy="1325563"/>
          </a:xfrm>
        </p:spPr>
        <p:txBody>
          <a:bodyPr/>
          <a:lstStyle/>
          <a:p>
            <a:r>
              <a:rPr lang="en-US" dirty="0"/>
              <a:t>Motivation and problem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2EB3F-4D60-451F-8F45-7D6654D2FC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2857990"/>
            <a:ext cx="5433204" cy="36512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APPLICATION BASED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C80FB-53F9-42EE-B1E6-D0F998EC5D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21828" y="3187415"/>
            <a:ext cx="5431971" cy="557950"/>
          </a:xfrm>
        </p:spPr>
        <p:txBody>
          <a:bodyPr>
            <a:normAutofit/>
          </a:bodyPr>
          <a:lstStyle/>
          <a:p>
            <a:r>
              <a:rPr lang="en-US" dirty="0"/>
              <a:t>Applications in factory, manufacturing, construction, and defense settings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1BA2B5-6A90-4204-ABDD-7183FBB03A0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22254" y="3957786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REAL WORLD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7D4C34-22A0-4D54-A07D-E1E9A11463E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1828" y="4287211"/>
            <a:ext cx="5431971" cy="557950"/>
          </a:xfrm>
        </p:spPr>
        <p:txBody>
          <a:bodyPr/>
          <a:lstStyle/>
          <a:p>
            <a:r>
              <a:rPr lang="en-US" dirty="0"/>
              <a:t>Challenge to make a model perform well in both simulation and transfer that performance to the real world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01D392D-FB66-47A0-B628-5ADE822A2CF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22254" y="5057582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ROBOTICS AND TESTING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26CE0-2506-4B44-A26F-C12BFA5B18B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921828" y="5387007"/>
            <a:ext cx="5431971" cy="557950"/>
          </a:xfrm>
        </p:spPr>
        <p:txBody>
          <a:bodyPr/>
          <a:lstStyle/>
          <a:p>
            <a:r>
              <a:rPr lang="en-US" dirty="0"/>
              <a:t>Relevant to robotics, embedded AI, and extensively tested in various real-world conditions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68F40F8-BF35-45E9-B3DD-5436362D746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922254" y="1435293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PROBLEM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F39C97C-2DDC-4706-B96C-B02FAE53A42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921828" y="1764718"/>
            <a:ext cx="5431971" cy="862696"/>
          </a:xfrm>
        </p:spPr>
        <p:txBody>
          <a:bodyPr>
            <a:normAutofit/>
          </a:bodyPr>
          <a:lstStyle/>
          <a:p>
            <a:r>
              <a:rPr lang="en-US" dirty="0"/>
              <a:t>Autonomous </a:t>
            </a:r>
            <a:r>
              <a:rPr lang="en-US" b="1" dirty="0"/>
              <a:t>overhead-camera</a:t>
            </a:r>
            <a:r>
              <a:rPr lang="en-US" dirty="0"/>
              <a:t> navigation: drive a small RC car from a top-down view to a </a:t>
            </a:r>
            <a:r>
              <a:rPr lang="en-US" b="1" dirty="0"/>
              <a:t>colored target</a:t>
            </a:r>
            <a:r>
              <a:rPr lang="en-US" dirty="0"/>
              <a:t> on a fixed field, using </a:t>
            </a:r>
            <a:r>
              <a:rPr lang="en-US" b="1" dirty="0"/>
              <a:t>vision + a learned policy + Bluetooth</a:t>
            </a:r>
            <a:r>
              <a:rPr lang="en-US" dirty="0"/>
              <a:t> commands.</a:t>
            </a:r>
          </a:p>
        </p:txBody>
      </p:sp>
      <p:pic>
        <p:nvPicPr>
          <p:cNvPr id="11" name="Picture 2" descr="Logopond - Logo, Brand &amp; Identity Inspiration (Bird + Eye)">
            <a:extLst>
              <a:ext uri="{FF2B5EF4-FFF2-40B4-BE49-F238E27FC236}">
                <a16:creationId xmlns:a16="http://schemas.microsoft.com/office/drawing/2014/main" id="{F54AFAEE-5ABC-0B0A-5DEC-6F268E5C8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815" y="-160775"/>
            <a:ext cx="1764388" cy="141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9418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156" y="311254"/>
            <a:ext cx="8421688" cy="1325563"/>
          </a:xfrm>
        </p:spPr>
        <p:txBody>
          <a:bodyPr/>
          <a:lstStyle/>
          <a:p>
            <a:r>
              <a:rPr lang="en-US" dirty="0"/>
              <a:t>APPROACH AND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2EB3F-4D60-451F-8F45-7D6654D2FC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85900" y="2563123"/>
            <a:ext cx="4031945" cy="36512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SIMULATOR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C80FB-53F9-42EE-B1E6-D0F998EC5D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85664" y="3070348"/>
            <a:ext cx="4031030" cy="1057308"/>
          </a:xfrm>
        </p:spPr>
        <p:txBody>
          <a:bodyPr/>
          <a:lstStyle/>
          <a:p>
            <a:r>
              <a:rPr lang="en-US" dirty="0"/>
              <a:t> top-down car, discrete actions (forward / back / rotate L / rotate R / stop), collisions, random target placement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1BA2B5-6A90-4204-ABDD-7183FBB03A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73004" y="2563123"/>
            <a:ext cx="4031945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RL WRAPPER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7D4C34-22A0-4D54-A07D-E1E9A11463E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73143" y="3070348"/>
            <a:ext cx="4031030" cy="1057308"/>
          </a:xfrm>
        </p:spPr>
        <p:txBody>
          <a:bodyPr/>
          <a:lstStyle/>
          <a:p>
            <a:r>
              <a:rPr lang="en-US" dirty="0"/>
              <a:t>same </a:t>
            </a:r>
            <a:r>
              <a:rPr lang="en-US" b="1" dirty="0"/>
              <a:t>22-d state</a:t>
            </a:r>
            <a:r>
              <a:rPr lang="en-US" dirty="0"/>
              <a:t> as runtime, shaped rewards (progress + bonuses/penalties)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01D392D-FB66-47A0-B628-5ADE822A2C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85899" y="4319431"/>
            <a:ext cx="4031945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TRAIN DOUBLE DQN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26CE0-2506-4B44-A26F-C12BFA5B18B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6412" y="4826656"/>
            <a:ext cx="4031030" cy="1057308"/>
          </a:xfrm>
        </p:spPr>
        <p:txBody>
          <a:bodyPr/>
          <a:lstStyle/>
          <a:p>
            <a:r>
              <a:rPr lang="en-US" dirty="0"/>
              <a:t> replay buffer, target network, ε-greedy exploration, GPU when available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68F40F8-BF35-45E9-B3DD-5436362D746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672630" y="4319431"/>
            <a:ext cx="4031945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DEPLOY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F39C97C-2DDC-4706-B96C-B02FAE53A4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673143" y="4826656"/>
            <a:ext cx="4031030" cy="1057308"/>
          </a:xfrm>
        </p:spPr>
        <p:txBody>
          <a:bodyPr/>
          <a:lstStyle/>
          <a:p>
            <a:r>
              <a:rPr lang="en-US" dirty="0"/>
              <a:t> webcam → </a:t>
            </a:r>
            <a:r>
              <a:rPr lang="en-US" b="1" dirty="0"/>
              <a:t>HSV / color detectors</a:t>
            </a:r>
            <a:r>
              <a:rPr lang="en-US" dirty="0"/>
              <a:t> for car + target → assemble vector → greedy DQN → </a:t>
            </a:r>
            <a:r>
              <a:rPr lang="en-US" b="1" dirty="0"/>
              <a:t>serial</a:t>
            </a:r>
            <a:r>
              <a:rPr lang="en-US" dirty="0"/>
              <a:t> motor strings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89B397-DEA8-FEA9-2F11-4266552D52E9}"/>
              </a:ext>
            </a:extLst>
          </p:cNvPr>
          <p:cNvSpPr txBox="1">
            <a:spLocks/>
          </p:cNvSpPr>
          <p:nvPr/>
        </p:nvSpPr>
        <p:spPr>
          <a:xfrm>
            <a:off x="3530919" y="1271292"/>
            <a:ext cx="5130161" cy="915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HIGH LEVEL FLOW</a:t>
            </a:r>
          </a:p>
        </p:txBody>
      </p:sp>
      <p:pic>
        <p:nvPicPr>
          <p:cNvPr id="12" name="Picture 2" descr="Logopond - Logo, Brand &amp; Identity Inspiration (Bird + Eye)">
            <a:extLst>
              <a:ext uri="{FF2B5EF4-FFF2-40B4-BE49-F238E27FC236}">
                <a16:creationId xmlns:a16="http://schemas.microsoft.com/office/drawing/2014/main" id="{7C9F5476-B352-C79A-4EBD-D98C72113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815" y="-160775"/>
            <a:ext cx="1764388" cy="141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9A8AC-4A9A-8EAF-29FF-BE8C4A782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0BA7F-3BBD-9482-030F-467DB92D0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156" y="311254"/>
            <a:ext cx="8421688" cy="1325563"/>
          </a:xfrm>
        </p:spPr>
        <p:txBody>
          <a:bodyPr/>
          <a:lstStyle/>
          <a:p>
            <a:r>
              <a:rPr lang="en-US" dirty="0"/>
              <a:t>APPROACH AND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B104E-C937-3D15-B146-67B6FB334D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85900" y="2563123"/>
            <a:ext cx="4031945" cy="36512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DYNAMIC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6DF1F6-F853-3068-7632-9C71DB96B3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85664" y="3070348"/>
            <a:ext cx="4031030" cy="1057308"/>
          </a:xfrm>
        </p:spPr>
        <p:txBody>
          <a:bodyPr>
            <a:normAutofit/>
          </a:bodyPr>
          <a:lstStyle/>
          <a:p>
            <a:r>
              <a:rPr lang="en-US" dirty="0"/>
              <a:t>Not a static dataset, </a:t>
            </a:r>
            <a:r>
              <a:rPr lang="en-US" b="1" dirty="0"/>
              <a:t>virtual experience</a:t>
            </a:r>
            <a:r>
              <a:rPr lang="en-US" dirty="0"/>
              <a:t> from the simulator (millions of transitions)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80029F-BF51-03BD-4D32-5721BEDF7EF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73004" y="2563123"/>
            <a:ext cx="4031945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CALIBRATION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A7F2119-7DCC-6111-2332-641D33D126F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73143" y="3070348"/>
            <a:ext cx="4031030" cy="1057308"/>
          </a:xfrm>
        </p:spPr>
        <p:txBody>
          <a:bodyPr>
            <a:normAutofit/>
          </a:bodyPr>
          <a:lstStyle/>
          <a:p>
            <a:r>
              <a:rPr lang="en-US" b="1" dirty="0"/>
              <a:t>Calibration runs</a:t>
            </a:r>
            <a:r>
              <a:rPr lang="en-US" dirty="0"/>
              <a:t> on the real rig - footprint, forward/backward speeds, CCW vs CW turn rates in the </a:t>
            </a:r>
            <a:r>
              <a:rPr lang="en-US" b="1" dirty="0"/>
              <a:t>same 900×600</a:t>
            </a:r>
            <a:r>
              <a:rPr lang="en-US" dirty="0"/>
              <a:t> frame the policy uses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5272EE-67AD-2DBF-9E93-780B407FED9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80027" y="4127656"/>
            <a:ext cx="4031945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ALGORITHMS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18ED703-C622-C4FC-D5EF-FBFD4EC1BDD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80540" y="4634880"/>
            <a:ext cx="4031030" cy="1733435"/>
          </a:xfrm>
        </p:spPr>
        <p:txBody>
          <a:bodyPr>
            <a:normAutofit/>
          </a:bodyPr>
          <a:lstStyle/>
          <a:p>
            <a:r>
              <a:rPr lang="en-US" b="1" dirty="0"/>
              <a:t>Deep Q-Network (Double DQN-style targets)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5F9A2D-6F64-11AA-FB35-3AE4DBCDF924}"/>
              </a:ext>
            </a:extLst>
          </p:cNvPr>
          <p:cNvSpPr txBox="1">
            <a:spLocks/>
          </p:cNvSpPr>
          <p:nvPr/>
        </p:nvSpPr>
        <p:spPr>
          <a:xfrm>
            <a:off x="3530919" y="1271292"/>
            <a:ext cx="5130161" cy="915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DATASTET AND TOOLS USED</a:t>
            </a:r>
          </a:p>
        </p:txBody>
      </p:sp>
      <p:pic>
        <p:nvPicPr>
          <p:cNvPr id="18" name="Picture 2" descr="Logopond - Logo, Brand &amp; Identity Inspiration (Bird + Eye)">
            <a:extLst>
              <a:ext uri="{FF2B5EF4-FFF2-40B4-BE49-F238E27FC236}">
                <a16:creationId xmlns:a16="http://schemas.microsoft.com/office/drawing/2014/main" id="{269FFCC9-6BE5-4B7C-C31F-264F4A855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815" y="-160775"/>
            <a:ext cx="1764388" cy="141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EB4F45D-6261-6FFE-6E35-E8AB903AB884}"/>
              </a:ext>
            </a:extLst>
          </p:cNvPr>
          <p:cNvSpPr txBox="1"/>
          <p:nvPr/>
        </p:nvSpPr>
        <p:spPr>
          <a:xfrm>
            <a:off x="4964061" y="5024543"/>
            <a:ext cx="22638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PyTorch</a:t>
            </a:r>
            <a:r>
              <a:rPr lang="en-US" sz="1400" dirty="0"/>
              <a:t> -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Pygame</a:t>
            </a:r>
            <a:r>
              <a:rPr lang="en-US" sz="1400" dirty="0"/>
              <a:t> – Simulation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OpenCV - Detection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Pyserial</a:t>
            </a:r>
            <a:r>
              <a:rPr lang="en-US" sz="1400" dirty="0"/>
              <a:t> - Bluetooth</a:t>
            </a:r>
          </a:p>
        </p:txBody>
      </p:sp>
    </p:spTree>
    <p:extLst>
      <p:ext uri="{BB962C8B-B14F-4D97-AF65-F5344CB8AC3E}">
        <p14:creationId xmlns:p14="http://schemas.microsoft.com/office/powerpoint/2010/main" val="9079704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F1E41-CE33-A8EB-7C69-CB65269E3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5CD6A-D36D-3C1B-EF6A-C5D846C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156" y="911842"/>
            <a:ext cx="8421688" cy="1325563"/>
          </a:xfrm>
        </p:spPr>
        <p:txBody>
          <a:bodyPr/>
          <a:lstStyle/>
          <a:p>
            <a:r>
              <a:rPr lang="en-US" dirty="0"/>
              <a:t>CHALLENGES OVERCOME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68E56C-B6D5-4278-D5A1-4BBA181E1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3104" y="2776936"/>
            <a:ext cx="2882475" cy="823912"/>
          </a:xfrm>
        </p:spPr>
        <p:txBody>
          <a:bodyPr/>
          <a:lstStyle/>
          <a:p>
            <a:r>
              <a:rPr lang="en-US" b="1" dirty="0"/>
              <a:t>Decision-rate mismatch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1F765DF-F294-875C-C538-B231218466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Real commands held ~1/15 s per tick vs sim step that was effectively shorter — caused </a:t>
            </a:r>
            <a:r>
              <a:rPr lang="en-US" b="1" dirty="0"/>
              <a:t>3–4× overshoot</a:t>
            </a:r>
            <a:r>
              <a:rPr lang="en-US" dirty="0"/>
              <a:t> in effect per action</a:t>
            </a:r>
            <a:endParaRPr lang="en-US" noProof="1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7C60F3-0005-ADB8-15AA-343A26201C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7665" y="2776936"/>
            <a:ext cx="2896671" cy="823912"/>
          </a:xfrm>
        </p:spPr>
        <p:txBody>
          <a:bodyPr/>
          <a:lstStyle/>
          <a:p>
            <a:r>
              <a:rPr lang="en-US" b="1" dirty="0"/>
              <a:t>Asymmetric hardware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17F55-3852-117E-0846-9439D68A8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/>
          <a:lstStyle/>
          <a:p>
            <a:r>
              <a:rPr lang="en-US" dirty="0"/>
              <a:t>Different forward vs backward and </a:t>
            </a:r>
            <a:r>
              <a:rPr lang="en-US" b="1" dirty="0"/>
              <a:t>CCW vs CW</a:t>
            </a:r>
            <a:r>
              <a:rPr lang="en-US" dirty="0"/>
              <a:t> rotation rates; old sim assumed symmetry — fixed with </a:t>
            </a:r>
            <a:r>
              <a:rPr lang="en-US" b="1" dirty="0"/>
              <a:t>per-action speeds</a:t>
            </a:r>
            <a:r>
              <a:rPr lang="en-US" dirty="0"/>
              <a:t> from calibration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EF35581-9215-21DB-AF37-4B9FBD80FEF8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066421" y="2776936"/>
            <a:ext cx="2882475" cy="8239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/>
              <a:t>Geometry mismatch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2657724-7E89-BD39-E74A-30F87C7042C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/>
          <a:lstStyle/>
          <a:p>
            <a:r>
              <a:rPr lang="en-US" dirty="0"/>
              <a:t>Real car footprint closer to </a:t>
            </a:r>
            <a:r>
              <a:rPr lang="en-US" b="1" dirty="0"/>
              <a:t>square</a:t>
            </a:r>
            <a:r>
              <a:rPr lang="en-US" dirty="0"/>
              <a:t> vs long rectangle in sim</a:t>
            </a:r>
          </a:p>
        </p:txBody>
      </p:sp>
      <p:pic>
        <p:nvPicPr>
          <p:cNvPr id="12" name="Picture 2" descr="Logopond - Logo, Brand &amp; Identity Inspiration (Bird + Eye)">
            <a:extLst>
              <a:ext uri="{FF2B5EF4-FFF2-40B4-BE49-F238E27FC236}">
                <a16:creationId xmlns:a16="http://schemas.microsoft.com/office/drawing/2014/main" id="{888D8DB8-5082-E42F-DCA4-4FEA35CF6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815" y="-160775"/>
            <a:ext cx="1764388" cy="141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7685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782" y="1342592"/>
            <a:ext cx="5431971" cy="846301"/>
          </a:xfrm>
        </p:spPr>
        <p:txBody>
          <a:bodyPr/>
          <a:lstStyle/>
          <a:p>
            <a:r>
              <a:rPr lang="en-US" dirty="0"/>
              <a:t>RESULTS AND KEY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3867" y="2659336"/>
            <a:ext cx="5433204" cy="36512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INTRODUCING IMPERFECTION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13441" y="2988761"/>
            <a:ext cx="5431971" cy="557950"/>
          </a:xfrm>
        </p:spPr>
        <p:txBody>
          <a:bodyPr>
            <a:normAutofit/>
          </a:bodyPr>
          <a:lstStyle/>
          <a:p>
            <a:r>
              <a:rPr lang="en-US" dirty="0"/>
              <a:t>Adding variance and randomness to simulation rig led to a significantly more robust model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19E41BC-4F05-4804-843A-E1846794FBF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413867" y="3759132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Simulation mismatch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3BDF8B9-53DF-46F4-98D4-053D78D610B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13441" y="4088557"/>
            <a:ext cx="5431971" cy="557950"/>
          </a:xfrm>
        </p:spPr>
        <p:txBody>
          <a:bodyPr/>
          <a:lstStyle/>
          <a:p>
            <a:r>
              <a:rPr lang="en-US" dirty="0"/>
              <a:t>Calibration in line with real world settings led to qualitative improvement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0FD0A14C-4421-4979-AF8C-F7E649A8816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13867" y="4858928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Transition model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9C0DB469-503B-40AF-84D1-C69B085AA96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413441" y="5188353"/>
            <a:ext cx="5431971" cy="557950"/>
          </a:xfrm>
        </p:spPr>
        <p:txBody>
          <a:bodyPr>
            <a:normAutofit/>
          </a:bodyPr>
          <a:lstStyle/>
          <a:p>
            <a:r>
              <a:rPr lang="en-US" dirty="0"/>
              <a:t>Same function approximator with an improved transition model causes more effective sim to real-world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195A32-A79F-5CBC-0661-491B91984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08" y="2029131"/>
            <a:ext cx="6070319" cy="3035160"/>
          </a:xfrm>
          <a:prstGeom prst="rect">
            <a:avLst/>
          </a:prstGeom>
        </p:spPr>
      </p:pic>
      <p:pic>
        <p:nvPicPr>
          <p:cNvPr id="9" name="Picture 2" descr="Logopond - Logo, Brand &amp; Identity Inspiration (Bird + Eye)">
            <a:extLst>
              <a:ext uri="{FF2B5EF4-FFF2-40B4-BE49-F238E27FC236}">
                <a16:creationId xmlns:a16="http://schemas.microsoft.com/office/drawing/2014/main" id="{1588490D-B1F2-BBB1-8A75-ECD30064D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815" y="-160775"/>
            <a:ext cx="1764388" cy="141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106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900C2-CD5C-7B9C-1F35-467F41ADB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43E50-DD04-7064-4C2D-DE16050C2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573" y="4019340"/>
            <a:ext cx="2719111" cy="1325563"/>
          </a:xfrm>
        </p:spPr>
        <p:txBody>
          <a:bodyPr/>
          <a:lstStyle/>
          <a:p>
            <a:r>
              <a:rPr lang="en-US" dirty="0"/>
              <a:t>Conclusion + demo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8BA751-9047-EE96-5862-702CB0D2FF5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094341" y="4181708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Future Work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43DCF3-5109-E2A4-0037-2A387A81B9C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94341" y="4619107"/>
            <a:ext cx="5431971" cy="93915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Obstacles Detection + Avoidance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HSV → YOLO for Object Detection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C93AB4-15E3-11FC-0507-FE33333D8CC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096000" y="2615163"/>
            <a:ext cx="5433204" cy="3651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ACHIEVEMENTS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DF046C6-1CA8-5EDC-4AD3-F60830F3A48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095574" y="3052557"/>
            <a:ext cx="5431971" cy="93915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Vision → State Generation → DQN → 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Robust sim + real-world model, ~95% success rate</a:t>
            </a:r>
          </a:p>
        </p:txBody>
      </p:sp>
      <p:pic>
        <p:nvPicPr>
          <p:cNvPr id="11" name="Picture 2" descr="Logopond - Logo, Brand &amp; Identity Inspiration (Bird + Eye)">
            <a:extLst>
              <a:ext uri="{FF2B5EF4-FFF2-40B4-BE49-F238E27FC236}">
                <a16:creationId xmlns:a16="http://schemas.microsoft.com/office/drawing/2014/main" id="{85E2A7D3-07E4-3FB8-795E-FE26294D9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815" y="-160775"/>
            <a:ext cx="1764388" cy="141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440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Monoline">
  <a:themeElements>
    <a:clrScheme name="Custom 16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F4EF"/>
      </a:accent1>
      <a:accent2>
        <a:srgbClr val="F7F6F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56180624 Minimalist light sales pitch_Win32_v3" id="{10980D2D-A96C-4E9B-A00E-81C4CAF0ABBD}" vid="{7928933E-F394-4192-9CD9-6D2A259AB57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1e77640-c3b5-41bb-afb5-1ccf2031b5c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1B427707A6ED40908324E711E2872E" ma:contentTypeVersion="14" ma:contentTypeDescription="Create a new document." ma:contentTypeScope="" ma:versionID="56733d7808d2eea19ac54da4a4951e1e">
  <xsd:schema xmlns:xsd="http://www.w3.org/2001/XMLSchema" xmlns:xs="http://www.w3.org/2001/XMLSchema" xmlns:p="http://schemas.microsoft.com/office/2006/metadata/properties" xmlns:ns3="a1e77640-c3b5-41bb-afb5-1ccf2031b5c6" xmlns:ns4="85a13b92-72b7-473f-a992-e9ae44744744" targetNamespace="http://schemas.microsoft.com/office/2006/metadata/properties" ma:root="true" ma:fieldsID="3278687458d3cf65fe2d4a564a9f14c4" ns3:_="" ns4:_="">
    <xsd:import namespace="a1e77640-c3b5-41bb-afb5-1ccf2031b5c6"/>
    <xsd:import namespace="85a13b92-72b7-473f-a992-e9ae44744744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e77640-c3b5-41bb-afb5-1ccf2031b5c6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a13b92-72b7-473f-a992-e9ae4474474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FFFA3F-0FB5-4ED3-8906-A15B16577F44}">
  <ds:schemaRefs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85a13b92-72b7-473f-a992-e9ae44744744"/>
    <ds:schemaRef ds:uri="a1e77640-c3b5-41bb-afb5-1ccf2031b5c6"/>
  </ds:schemaRefs>
</ds:datastoreItem>
</file>

<file path=customXml/itemProps2.xml><?xml version="1.0" encoding="utf-8"?>
<ds:datastoreItem xmlns:ds="http://schemas.openxmlformats.org/officeDocument/2006/customXml" ds:itemID="{6966C46A-DC57-4209-80CD-9FE6C93151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D3B3FB2-1E70-4DE3-8BC5-7059FD944C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e77640-c3b5-41bb-afb5-1ccf2031b5c6"/>
    <ds:schemaRef ds:uri="85a13b92-72b7-473f-a992-e9ae447447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Minimalist light sales pitch</Template>
  <TotalTime>84</TotalTime>
  <Words>456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Tenorite</vt:lpstr>
      <vt:lpstr>Monoline</vt:lpstr>
      <vt:lpstr>Birdseye</vt:lpstr>
      <vt:lpstr>Birdseye</vt:lpstr>
      <vt:lpstr>“All models are wrong, but some are useful”                   - George box </vt:lpstr>
      <vt:lpstr>Motivation and problem statement</vt:lpstr>
      <vt:lpstr>APPROACH AND METHODOLOGY</vt:lpstr>
      <vt:lpstr>APPROACH AND METHODOLOGY</vt:lpstr>
      <vt:lpstr>CHALLENGES OVERCOME</vt:lpstr>
      <vt:lpstr>RESULTS AND KEY FINDINGS</vt:lpstr>
      <vt:lpstr>Conclusion + demo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Sharma, Aaditya</dc:creator>
  <cp:lastModifiedBy>Sharma, Aaditya</cp:lastModifiedBy>
  <cp:revision>7</cp:revision>
  <dcterms:created xsi:type="dcterms:W3CDTF">2026-05-04T20:40:33Z</dcterms:created>
  <dcterms:modified xsi:type="dcterms:W3CDTF">2026-05-04T22:07:42Z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0x010100EF1B427707A6ED40908324E711E2872E</vt:lpwstr>
  </property>
</Properties>
</file>